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66" r:id="rId4"/>
    <p:sldId id="267" r:id="rId5"/>
    <p:sldId id="268" r:id="rId6"/>
    <p:sldId id="269" r:id="rId7"/>
    <p:sldId id="271" r:id="rId8"/>
    <p:sldId id="270" r:id="rId9"/>
    <p:sldId id="27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0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C737A-FC34-49C9-AE0D-4D8E1D3CE887}" type="datetimeFigureOut">
              <a:rPr lang="tr-TR" smtClean="0"/>
              <a:pPr/>
              <a:t>18.01.2012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CFBD0-A55B-4B3B-B930-85DA1C6BA3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729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B7A5F-CFDE-4B30-AD33-1B999CF484E4}" type="datetimeFigureOut">
              <a:rPr lang="tr-TR" smtClean="0"/>
              <a:pPr/>
              <a:t>18.01.2012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142FC-A6C9-4A0D-A399-8F6E391218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2676005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142FC-A6C9-4A0D-A399-8F6E3912185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BB23-B078-4758-8982-8D388F6C2B7C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EEA3-7D3C-430C-9FEF-C502D909E0C1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D02A-1B95-4591-96EC-5B202302C739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08FE7-FAE0-4276-A6BA-105D8E45172F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DC02A-1BA4-4A7A-BA30-E7E008E1936F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EB377-E4B7-4FD6-A2AE-7E5EB87E2360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24FE5-9D6D-4D63-91A1-D8031E6901B6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55D17-A9DC-4934-BD4F-F6BAA2E1A589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635D-B1D7-463E-B6A8-11039D8E1A66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3833F-6DA9-44B2-8E17-18A6CC5A9F6F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C6185-1718-4994-9915-263598B5334C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17B2-C0E3-423A-BF40-68BC660D7595}" type="datetime1">
              <a:rPr lang="tr-TR" smtClean="0"/>
              <a:pPr/>
              <a:t>18.01.2012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E3AF8-F647-46D6-8CF2-450482BEA1B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hyperlink" Target="http://www.atmk.itu.edu.t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k.itu.edu.t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tmk@itu.edu.tr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 l="25731" t="19313" r="11178" b="61984"/>
          <a:stretch>
            <a:fillRect/>
          </a:stretch>
        </p:blipFill>
        <p:spPr bwMode="auto">
          <a:xfrm>
            <a:off x="323528" y="260648"/>
            <a:ext cx="8640960" cy="14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51520" y="3000372"/>
            <a:ext cx="8640960" cy="128588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  <a:t>ATMK’nin CIE Çalışmaları</a:t>
            </a:r>
            <a:br>
              <a:rPr lang="tr-TR" sz="3200" b="1" spc="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tr-TR" sz="2400" b="1" spc="600" dirty="0" smtClean="0">
                <a:solidFill>
                  <a:schemeClr val="accent2">
                    <a:lumMod val="75000"/>
                  </a:schemeClr>
                </a:solidFill>
              </a:rPr>
              <a:t>BİLGİLENDİRME TOPLANTISI</a:t>
            </a:r>
            <a:endParaRPr lang="tr-TR" sz="3200" b="1" spc="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87624" y="4221088"/>
            <a:ext cx="6584776" cy="1224136"/>
          </a:xfrm>
        </p:spPr>
        <p:txBody>
          <a:bodyPr>
            <a:noAutofit/>
          </a:bodyPr>
          <a:lstStyle/>
          <a:p>
            <a:endParaRPr lang="tr-TR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bg2">
                    <a:lumMod val="10000"/>
                  </a:schemeClr>
                </a:solidFill>
              </a:rPr>
              <a:t>Prof. Dr. Sermin ONAYGİL</a:t>
            </a:r>
            <a:endParaRPr lang="tr-TR" sz="2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170" name="Picture 2" descr="http://www.atmk.itu.edu.tr/img/atmk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836712"/>
            <a:ext cx="2857500" cy="857251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0" y="5949280"/>
            <a:ext cx="939653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300" b="1" dirty="0" smtClean="0"/>
              <a:t>ATMK</a:t>
            </a:r>
            <a:r>
              <a:rPr lang="tr-TR" sz="2300" dirty="0" smtClean="0"/>
              <a:t> </a:t>
            </a:r>
            <a:r>
              <a:rPr lang="tr-TR" sz="2300" b="1" dirty="0" smtClean="0"/>
              <a:t>17. OLAĞAN GENEL KURUL  TOPLANTISI, </a:t>
            </a:r>
            <a:r>
              <a:rPr lang="tr-TR" sz="2300" dirty="0" smtClean="0"/>
              <a:t> 19.01.2012</a:t>
            </a:r>
            <a:r>
              <a:rPr lang="tr-TR" sz="2300" b="1" dirty="0" smtClean="0"/>
              <a:t> </a:t>
            </a:r>
          </a:p>
          <a:p>
            <a:r>
              <a:rPr lang="tr-TR" sz="2000" b="1" dirty="0" smtClean="0"/>
              <a:t> </a:t>
            </a:r>
            <a:r>
              <a:rPr lang="tr-TR" sz="2000" dirty="0" smtClean="0"/>
              <a:t>Yıldız Teknik Üniversitesi Mimarlık Fakültesi Prof.Alpay Aşkun Salonu Beşiktaş İSTANBUL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2</a:t>
            </a:fld>
            <a:r>
              <a:rPr lang="tr-TR" dirty="0" smtClean="0"/>
              <a:t> / 8</a:t>
            </a:r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1142985"/>
            <a:ext cx="7392294" cy="135421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tr-TR" dirty="0" smtClean="0"/>
              <a:t>ATMK, Yükseköğretim Kurulu Başkanlığı Yürütme Kurulu’nun onayı ile      31 Ekim 1995 gün ve 22449 sayılı Resmi Gazete’de yayınlanan yönetmeliği ile “Uluslararası Aydınlatma Komisyonu (CIE)” statüsünde kurulmuştur. </a:t>
            </a:r>
          </a:p>
          <a:p>
            <a:pPr marL="285750" indent="-2857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tr-TR" dirty="0" smtClean="0"/>
              <a:t>Uluslararası Aydınlatma Komisyonu (CIE) üyeliği : Mart 1996</a:t>
            </a:r>
            <a:endParaRPr lang="tr-TR" dirty="0"/>
          </a:p>
        </p:txBody>
      </p:sp>
      <p:sp>
        <p:nvSpPr>
          <p:cNvPr id="2" name="TextBox 1"/>
          <p:cNvSpPr txBox="1"/>
          <p:nvPr/>
        </p:nvSpPr>
        <p:spPr>
          <a:xfrm>
            <a:off x="1357290" y="3140968"/>
            <a:ext cx="7392294" cy="20928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b="1" i="1" u="sng" dirty="0"/>
              <a:t>Toplantının amacı: </a:t>
            </a:r>
          </a:p>
          <a:p>
            <a:endParaRPr lang="tr-TR" sz="1000" i="1" u="sng" dirty="0"/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tr-TR" dirty="0"/>
              <a:t> Üyelerimize CIE organizasyonunun yapısını ve çalışma şeklini tanıtmak,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tr-TR" dirty="0"/>
              <a:t> ATMK’nin CIE’deki çalışmaları hakkında bilgi vermek,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tr-TR" dirty="0"/>
              <a:t> Üyelerimizi bu çalışmalarda aktif  görev almaya davet etmek...</a:t>
            </a:r>
          </a:p>
          <a:p>
            <a:endParaRPr lang="tr-TR" dirty="0"/>
          </a:p>
        </p:txBody>
      </p:sp>
      <p:sp>
        <p:nvSpPr>
          <p:cNvPr id="3" name="Rectangle 2"/>
          <p:cNvSpPr/>
          <p:nvPr/>
        </p:nvSpPr>
        <p:spPr>
          <a:xfrm>
            <a:off x="3936753" y="5723368"/>
            <a:ext cx="223336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tr-TR" u="sng" dirty="0">
                <a:solidFill>
                  <a:schemeClr val="bg1"/>
                </a:solidFill>
              </a:rPr>
              <a:t>http://www.cie.co.at/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3</a:t>
            </a:fld>
            <a:r>
              <a:rPr lang="tr-TR" dirty="0" smtClean="0"/>
              <a:t> / 8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785794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ULUSLARARASI AYDINLATMA KOMİSYONU (CIE)</a:t>
            </a:r>
            <a:endParaRPr lang="tr-TR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214414" y="1357298"/>
            <a:ext cx="742955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Kar amacı gütmeyen teknik, bilimsel ve kültürel bir organizasyon ...</a:t>
            </a:r>
          </a:p>
          <a:p>
            <a:endParaRPr lang="tr-TR" dirty="0" smtClean="0"/>
          </a:p>
          <a:p>
            <a:pPr>
              <a:spcAft>
                <a:spcPts val="600"/>
              </a:spcAft>
            </a:pPr>
            <a:r>
              <a:rPr lang="tr-TR" i="1" u="sng" dirty="0" smtClean="0"/>
              <a:t>Amaçları: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Işık ve aydınlatma ile ilgili alanlarda bilimsel, teknik ve sanatsal konuların tartışılmasını ve mevcut bilgilerin ülkeler arası paylaşımını sağlayacak uluslararası bir platform yaratmak,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Işık ve aydınlatma ile ilgili alanlarda ölçme ve değerlendirme yöntem ve standartlarını geliştirmek,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Işık ve aydınlatma ile ilgili alanlarda ulusal ve uluslararası standartların geliştirilmesinde uygulanacak yöntem ve kurallar için yol gösterici bilgiler üretmek,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Işık ve aydınlatma ile ilgili alanlarda bilimsel, teknik ve sanatsal konularda standart, rapor ve yayınlar hazırlamak ve yayımlamak,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tr-TR" dirty="0" smtClean="0"/>
              <a:t>Işık ve aydınlatma ile ilgili alanlarda bilimsel, teknik ve sanatsal konularda ilgili diğer uluslararası organizasyonlar ile teknik paylaşım ve irtibat sağlamak.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4</a:t>
            </a:fld>
            <a:r>
              <a:rPr lang="tr-TR" dirty="0" smtClean="0"/>
              <a:t> / 8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642918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ULUSLARARASI AYDINLATMA KOMİSYONU (CIE)</a:t>
            </a:r>
            <a:endParaRPr lang="tr-TR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285852" y="1844824"/>
            <a:ext cx="177398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Avusturya</a:t>
            </a:r>
            <a:br>
              <a:rPr lang="tr-TR" dirty="0" smtClean="0"/>
            </a:br>
            <a:r>
              <a:rPr lang="tr-TR" dirty="0" smtClean="0"/>
              <a:t>Avustralya</a:t>
            </a:r>
            <a:br>
              <a:rPr lang="tr-TR" dirty="0" smtClean="0"/>
            </a:br>
            <a:r>
              <a:rPr lang="tr-TR" dirty="0" smtClean="0"/>
              <a:t>Belçika</a:t>
            </a:r>
            <a:br>
              <a:rPr lang="tr-TR" dirty="0" smtClean="0"/>
            </a:br>
            <a:r>
              <a:rPr lang="tr-TR" dirty="0" smtClean="0"/>
              <a:t>Brezilya</a:t>
            </a:r>
            <a:br>
              <a:rPr lang="tr-TR" dirty="0" smtClean="0"/>
            </a:br>
            <a:r>
              <a:rPr lang="tr-TR" dirty="0" smtClean="0"/>
              <a:t>Bulgaristan</a:t>
            </a:r>
            <a:br>
              <a:rPr lang="tr-TR" dirty="0" smtClean="0"/>
            </a:br>
            <a:r>
              <a:rPr lang="tr-TR" dirty="0" smtClean="0"/>
              <a:t>Kanada</a:t>
            </a:r>
            <a:br>
              <a:rPr lang="tr-TR" dirty="0" smtClean="0"/>
            </a:br>
            <a:r>
              <a:rPr lang="tr-TR" dirty="0" smtClean="0"/>
              <a:t>Çin</a:t>
            </a:r>
            <a:br>
              <a:rPr lang="tr-TR" dirty="0" smtClean="0"/>
            </a:br>
            <a:r>
              <a:rPr lang="tr-TR" dirty="0" smtClean="0"/>
              <a:t>Hırvatistan</a:t>
            </a:r>
            <a:br>
              <a:rPr lang="tr-TR" dirty="0" smtClean="0"/>
            </a:br>
            <a:r>
              <a:rPr lang="tr-TR" dirty="0" smtClean="0"/>
              <a:t>Çek Cumhuriyeti</a:t>
            </a:r>
            <a:br>
              <a:rPr lang="tr-TR" dirty="0" smtClean="0"/>
            </a:br>
            <a:r>
              <a:rPr lang="tr-TR" dirty="0" smtClean="0"/>
              <a:t>Danimarka</a:t>
            </a:r>
            <a:br>
              <a:rPr lang="tr-TR" dirty="0" smtClean="0"/>
            </a:br>
            <a:r>
              <a:rPr lang="tr-TR" dirty="0" smtClean="0"/>
              <a:t>Finlandiya</a:t>
            </a:r>
            <a:br>
              <a:rPr lang="tr-TR" dirty="0" smtClean="0"/>
            </a:br>
            <a:r>
              <a:rPr lang="tr-TR" dirty="0" smtClean="0"/>
              <a:t>Fransa</a:t>
            </a:r>
            <a:br>
              <a:rPr lang="tr-TR" dirty="0" smtClean="0"/>
            </a:br>
            <a:r>
              <a:rPr lang="tr-TR" dirty="0" smtClean="0"/>
              <a:t>Almanya</a:t>
            </a:r>
          </a:p>
          <a:p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3851635" y="1844824"/>
            <a:ext cx="178595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İngiltere</a:t>
            </a:r>
            <a:br>
              <a:rPr lang="tr-TR" dirty="0" smtClean="0"/>
            </a:br>
            <a:r>
              <a:rPr lang="tr-TR" dirty="0" smtClean="0"/>
              <a:t>Yunanistan</a:t>
            </a:r>
            <a:br>
              <a:rPr lang="tr-TR" dirty="0" smtClean="0"/>
            </a:br>
            <a:r>
              <a:rPr lang="tr-TR" dirty="0" smtClean="0"/>
              <a:t>Hong Kong</a:t>
            </a:r>
            <a:br>
              <a:rPr lang="tr-TR" dirty="0" smtClean="0"/>
            </a:br>
            <a:r>
              <a:rPr lang="tr-TR" dirty="0" smtClean="0"/>
              <a:t>Macaristan</a:t>
            </a:r>
            <a:br>
              <a:rPr lang="tr-TR" dirty="0" smtClean="0"/>
            </a:br>
            <a:r>
              <a:rPr lang="tr-TR" dirty="0" smtClean="0"/>
              <a:t>Hindistan</a:t>
            </a:r>
            <a:br>
              <a:rPr lang="tr-TR" dirty="0" smtClean="0"/>
            </a:br>
            <a:r>
              <a:rPr lang="tr-TR" dirty="0" smtClean="0"/>
              <a:t>İsrail</a:t>
            </a:r>
            <a:br>
              <a:rPr lang="tr-TR" dirty="0" smtClean="0"/>
            </a:br>
            <a:r>
              <a:rPr lang="tr-TR" dirty="0" smtClean="0"/>
              <a:t>İtalya</a:t>
            </a:r>
            <a:br>
              <a:rPr lang="tr-TR" dirty="0" smtClean="0"/>
            </a:br>
            <a:r>
              <a:rPr lang="tr-TR" dirty="0" smtClean="0"/>
              <a:t>Japonya</a:t>
            </a:r>
            <a:br>
              <a:rPr lang="tr-TR" dirty="0" smtClean="0"/>
            </a:br>
            <a:r>
              <a:rPr lang="tr-TR" dirty="0" smtClean="0"/>
              <a:t>Kore</a:t>
            </a:r>
            <a:br>
              <a:rPr lang="tr-TR" dirty="0" smtClean="0"/>
            </a:br>
            <a:r>
              <a:rPr lang="tr-TR" dirty="0" smtClean="0"/>
              <a:t>Malezya</a:t>
            </a:r>
            <a:br>
              <a:rPr lang="tr-TR" dirty="0" smtClean="0"/>
            </a:br>
            <a:r>
              <a:rPr lang="tr-TR" dirty="0" smtClean="0"/>
              <a:t>Hollanda</a:t>
            </a:r>
            <a:br>
              <a:rPr lang="tr-TR" dirty="0" smtClean="0"/>
            </a:br>
            <a:r>
              <a:rPr lang="tr-TR" dirty="0" smtClean="0"/>
              <a:t>Yeni Zellanda</a:t>
            </a:r>
            <a:br>
              <a:rPr lang="tr-TR" dirty="0" smtClean="0"/>
            </a:br>
            <a:r>
              <a:rPr lang="tr-TR" dirty="0" smtClean="0"/>
              <a:t>Norveç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15" name="TextBox 14"/>
          <p:cNvSpPr txBox="1"/>
          <p:nvPr/>
        </p:nvSpPr>
        <p:spPr>
          <a:xfrm>
            <a:off x="6429388" y="1844824"/>
            <a:ext cx="1743012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Polonya</a:t>
            </a:r>
          </a:p>
          <a:p>
            <a:r>
              <a:rPr lang="tr-TR" dirty="0" smtClean="0"/>
              <a:t>Romanya</a:t>
            </a:r>
            <a:br>
              <a:rPr lang="tr-TR" dirty="0" smtClean="0"/>
            </a:br>
            <a:r>
              <a:rPr lang="tr-TR" dirty="0" smtClean="0"/>
              <a:t>Rusya</a:t>
            </a:r>
            <a:br>
              <a:rPr lang="tr-TR" dirty="0" smtClean="0"/>
            </a:br>
            <a:r>
              <a:rPr lang="tr-TR" dirty="0" smtClean="0"/>
              <a:t>Sırbistan</a:t>
            </a:r>
            <a:br>
              <a:rPr lang="tr-TR" dirty="0" smtClean="0"/>
            </a:br>
            <a:r>
              <a:rPr lang="tr-TR" dirty="0" smtClean="0"/>
              <a:t>Singapur</a:t>
            </a:r>
            <a:br>
              <a:rPr lang="tr-TR" dirty="0" smtClean="0"/>
            </a:br>
            <a:r>
              <a:rPr lang="tr-TR" dirty="0" smtClean="0"/>
              <a:t>Slovakya</a:t>
            </a:r>
            <a:br>
              <a:rPr lang="tr-TR" dirty="0" smtClean="0"/>
            </a:br>
            <a:r>
              <a:rPr lang="tr-TR" dirty="0" smtClean="0"/>
              <a:t>Slovenya</a:t>
            </a:r>
            <a:br>
              <a:rPr lang="tr-TR" dirty="0" smtClean="0"/>
            </a:br>
            <a:r>
              <a:rPr lang="tr-TR" dirty="0" smtClean="0"/>
              <a:t>Güney Afrika</a:t>
            </a:r>
            <a:br>
              <a:rPr lang="tr-TR" dirty="0" smtClean="0"/>
            </a:br>
            <a:r>
              <a:rPr lang="tr-TR" dirty="0" smtClean="0"/>
              <a:t>İspanya</a:t>
            </a:r>
            <a:br>
              <a:rPr lang="tr-TR" dirty="0" smtClean="0"/>
            </a:br>
            <a:r>
              <a:rPr lang="tr-TR" dirty="0" smtClean="0"/>
              <a:t>İsveç</a:t>
            </a:r>
            <a:br>
              <a:rPr lang="tr-TR" dirty="0" smtClean="0"/>
            </a:br>
            <a:r>
              <a:rPr lang="tr-TR" dirty="0" smtClean="0"/>
              <a:t>İsviçre</a:t>
            </a:r>
            <a:br>
              <a:rPr lang="tr-TR" dirty="0" smtClean="0"/>
            </a:br>
            <a:r>
              <a:rPr lang="tr-TR" dirty="0" smtClean="0"/>
              <a:t>Tayvan</a:t>
            </a:r>
            <a:br>
              <a:rPr lang="tr-TR" dirty="0" smtClean="0"/>
            </a:br>
            <a:r>
              <a:rPr lang="tr-TR" dirty="0" smtClean="0"/>
              <a:t>Türkiye</a:t>
            </a:r>
            <a:br>
              <a:rPr lang="tr-TR" dirty="0" smtClean="0"/>
            </a:br>
            <a:r>
              <a:rPr lang="tr-TR" dirty="0" smtClean="0"/>
              <a:t>ABD</a:t>
            </a:r>
            <a:endParaRPr lang="tr-TR" dirty="0"/>
          </a:p>
        </p:txBody>
      </p:sp>
      <p:sp>
        <p:nvSpPr>
          <p:cNvPr id="16" name="TextBox 15"/>
          <p:cNvSpPr txBox="1"/>
          <p:nvPr/>
        </p:nvSpPr>
        <p:spPr>
          <a:xfrm>
            <a:off x="1214414" y="1142985"/>
            <a:ext cx="7246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i="1" dirty="0" smtClean="0"/>
              <a:t>CIE’de organizasyon ile ilgili tüm konularda karar verme sorumluluğu “Ulusal Komiteler”e verilmiştir. </a:t>
            </a:r>
            <a:endParaRPr lang="tr-TR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07644" y="6000768"/>
            <a:ext cx="500066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                                41 ülke üye ....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5</a:t>
            </a:fld>
            <a:r>
              <a:rPr lang="tr-TR" dirty="0" smtClean="0"/>
              <a:t> / 8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714356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ULUSLARARASI AYDINLATMA KOMİSYONU (CIE)</a:t>
            </a:r>
            <a:endParaRPr lang="tr-TR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1214422"/>
            <a:ext cx="80010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tr-TR" b="1" i="1" dirty="0" smtClean="0"/>
              <a:t>GENEL KURUL  (</a:t>
            </a:r>
            <a:r>
              <a:rPr lang="tr-TR" b="1" i="1" smtClean="0"/>
              <a:t>General Assembly</a:t>
            </a:r>
            <a:r>
              <a:rPr lang="tr-TR" b="1" i="1" dirty="0" smtClean="0"/>
              <a:t>) :</a:t>
            </a: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tr-TR" dirty="0" smtClean="0"/>
              <a:t>CIE Başkanı’nın yönettiği Kurul, üye Ulusal Komitelerin başkanlarından oluşmaktadır.</a:t>
            </a: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tr-TR" dirty="0" smtClean="0"/>
              <a:t>En az dört yılda bir toplanarak</a:t>
            </a:r>
            <a:r>
              <a:rPr lang="tr-TR" b="1" i="1" dirty="0" smtClean="0"/>
              <a:t> </a:t>
            </a:r>
            <a:r>
              <a:rPr lang="tr-TR" dirty="0" smtClean="0"/>
              <a:t>CIE organizasyonunun işleyişini tartışmakta, gelecek için planlar yapmakta ve yeni Yönetim Kurulu’nu belirlemektedir. </a:t>
            </a:r>
          </a:p>
          <a:p>
            <a:pPr marL="342900" indent="-342900" algn="just"/>
            <a:endParaRPr lang="tr-TR" b="1" i="1" dirty="0" smtClean="0"/>
          </a:p>
          <a:p>
            <a:pPr marL="342900" indent="-342900" algn="just"/>
            <a:r>
              <a:rPr lang="tr-TR" b="1" i="1" dirty="0" smtClean="0"/>
              <a:t>CIE YÖNETİM KURULU (Board of Administration) (2011 – 2015)</a:t>
            </a:r>
          </a:p>
          <a:p>
            <a:pPr marL="342900" indent="-342900" algn="just"/>
            <a:endParaRPr lang="tr-TR" sz="1200" b="1" i="1" dirty="0" smtClean="0"/>
          </a:p>
          <a:p>
            <a:pPr marL="342900" indent="-342900" algn="just"/>
            <a:r>
              <a:rPr lang="tr-TR" sz="1700" dirty="0" smtClean="0"/>
              <a:t>Başkan : </a:t>
            </a:r>
            <a:r>
              <a:rPr lang="tr-TR" sz="1700" b="1" dirty="0" smtClean="0"/>
              <a:t>Ann Webb </a:t>
            </a:r>
            <a:r>
              <a:rPr lang="tr-TR" sz="1500" i="1" dirty="0" smtClean="0"/>
              <a:t>(İngiltere)</a:t>
            </a:r>
          </a:p>
          <a:p>
            <a:pPr marL="342900" indent="-342900" algn="just"/>
            <a:r>
              <a:rPr lang="tr-TR" sz="1700" dirty="0" smtClean="0"/>
              <a:t>Eski Başkan: </a:t>
            </a:r>
            <a:r>
              <a:rPr lang="tr-TR" sz="1700" b="1" dirty="0" smtClean="0"/>
              <a:t>Franz Hengstberger </a:t>
            </a:r>
            <a:r>
              <a:rPr lang="tr-TR" sz="1500" i="1" dirty="0" smtClean="0"/>
              <a:t>(Güney Afrika)</a:t>
            </a:r>
          </a:p>
          <a:p>
            <a:pPr marL="342900" indent="-342900" algn="just"/>
            <a:r>
              <a:rPr lang="tr-TR" sz="1700" dirty="0" smtClean="0"/>
              <a:t>Yayınlardan sorumlu Başkan Yard.: </a:t>
            </a:r>
            <a:r>
              <a:rPr lang="tr-TR" sz="1700" b="1" dirty="0" smtClean="0"/>
              <a:t>Teresa Goodman </a:t>
            </a:r>
            <a:r>
              <a:rPr lang="tr-TR" sz="1500" i="1" dirty="0" smtClean="0"/>
              <a:t>(İngiltere)</a:t>
            </a:r>
          </a:p>
          <a:p>
            <a:pPr marL="342900" indent="-342900" algn="just"/>
            <a:r>
              <a:rPr lang="tr-TR" sz="1700" dirty="0" smtClean="0"/>
              <a:t>Teknik işlerden sorumlu Başkan Yard.: </a:t>
            </a:r>
            <a:r>
              <a:rPr lang="tr-TR" sz="1700" b="1" dirty="0" smtClean="0"/>
              <a:t>Yoshihiro Ohno </a:t>
            </a:r>
            <a:r>
              <a:rPr lang="tr-TR" sz="1500" i="1" dirty="0" smtClean="0"/>
              <a:t>(ABD)</a:t>
            </a:r>
          </a:p>
          <a:p>
            <a:pPr marL="342900" indent="-342900" algn="just"/>
            <a:r>
              <a:rPr lang="tr-TR" sz="1700" dirty="0" smtClean="0"/>
              <a:t>Standartlardan sorumlu Başkan Yard.: </a:t>
            </a:r>
            <a:r>
              <a:rPr lang="tr-TR" sz="1700" b="1" dirty="0" smtClean="0"/>
              <a:t>Axel Stockmar </a:t>
            </a:r>
            <a:r>
              <a:rPr lang="tr-TR" sz="1500" i="1" dirty="0" smtClean="0"/>
              <a:t>(Almanya)</a:t>
            </a:r>
          </a:p>
          <a:p>
            <a:pPr marL="342900" indent="-342900" algn="just"/>
            <a:r>
              <a:rPr lang="tr-TR" sz="1700" dirty="0" smtClean="0"/>
              <a:t>Başkan Yardımcısı: </a:t>
            </a:r>
            <a:r>
              <a:rPr lang="tr-TR" sz="1700" b="1" dirty="0" smtClean="0"/>
              <a:t>Yiping Cui </a:t>
            </a:r>
            <a:r>
              <a:rPr lang="tr-TR" sz="1500" i="1" dirty="0" smtClean="0"/>
              <a:t>(Çin)</a:t>
            </a:r>
          </a:p>
          <a:p>
            <a:pPr marL="342900" indent="-342900" algn="just"/>
            <a:r>
              <a:rPr lang="tr-TR" sz="1700" dirty="0" smtClean="0"/>
              <a:t>Başkan Yardımcısı: </a:t>
            </a:r>
            <a:r>
              <a:rPr lang="tr-TR" sz="1700" b="1" dirty="0" smtClean="0"/>
              <a:t>S. Venkataramani </a:t>
            </a:r>
            <a:r>
              <a:rPr lang="tr-TR" sz="1500" i="1" dirty="0" smtClean="0"/>
              <a:t>(Hindistan)</a:t>
            </a:r>
          </a:p>
          <a:p>
            <a:pPr marL="342900" indent="-342900" algn="just"/>
            <a:r>
              <a:rPr lang="tr-TR" sz="1700" dirty="0" smtClean="0"/>
              <a:t>Başkan Yardımcısı: </a:t>
            </a:r>
            <a:r>
              <a:rPr lang="tr-TR" sz="1700" b="1" dirty="0" smtClean="0"/>
              <a:t>Marc Fontoynont </a:t>
            </a:r>
            <a:r>
              <a:rPr lang="tr-TR" sz="1500" i="1" dirty="0" smtClean="0"/>
              <a:t>(Fransa)</a:t>
            </a:r>
          </a:p>
          <a:p>
            <a:pPr marL="342900" indent="-342900" algn="just"/>
            <a:r>
              <a:rPr lang="tr-TR" sz="1700" dirty="0" smtClean="0"/>
              <a:t>Genel Sekreter: </a:t>
            </a:r>
            <a:r>
              <a:rPr lang="tr-TR" sz="1700" b="1" dirty="0" smtClean="0"/>
              <a:t>Yoshiki Nakamura </a:t>
            </a:r>
            <a:r>
              <a:rPr lang="tr-TR" sz="1500" i="1" dirty="0" smtClean="0"/>
              <a:t>(Japonya)</a:t>
            </a:r>
          </a:p>
          <a:p>
            <a:pPr marL="342900" indent="-342900" algn="just"/>
            <a:r>
              <a:rPr lang="tr-TR" sz="1700" dirty="0" smtClean="0"/>
              <a:t>Sayman: </a:t>
            </a:r>
            <a:r>
              <a:rPr lang="tr-TR" sz="1700" b="1" dirty="0" smtClean="0"/>
              <a:t>Lorne A. Whitehead </a:t>
            </a:r>
            <a:r>
              <a:rPr lang="tr-TR" sz="1500" i="1" dirty="0" smtClean="0"/>
              <a:t>(Kanada)</a:t>
            </a:r>
            <a:endParaRPr lang="tr-TR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6</a:t>
            </a:fld>
            <a:r>
              <a:rPr lang="tr-TR" dirty="0" smtClean="0"/>
              <a:t> / 8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714356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CIE’de TEKNİK KOMİTE </a:t>
            </a:r>
            <a:endParaRPr lang="tr-TR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38" y="1142984"/>
            <a:ext cx="78581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dirty="0" smtClean="0"/>
              <a:t> CIE organizasyonunun başarısının “Teknik Komite”lerin çalışmalarına bağlı olduğu ifade edilmektedir.</a:t>
            </a:r>
          </a:p>
          <a:p>
            <a:pPr algn="just"/>
            <a:endParaRPr lang="tr-TR" sz="1000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Teknik Komite, belli bir konuda çalışmak için bir araya getirilen üye ülkelerin uzmanlarından oluşan küçük bir çalışma grubudur. </a:t>
            </a:r>
          </a:p>
          <a:p>
            <a:pPr algn="just"/>
            <a:endParaRPr lang="tr-TR" sz="1000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Teknik Komite üyesi uzman kişilerin ilgili Bölüm ülke temsilcisi olma zorunluluğu yoktur. Üye olmayanlar da toplantılara izleyici olarak katılabilir.</a:t>
            </a:r>
          </a:p>
          <a:p>
            <a:pPr algn="just"/>
            <a:endParaRPr lang="tr-TR" sz="1000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Teknik Komite faaliyetleri ilgili Bölüm tarafından seçilen bir “Teknik Komite Başkanı” tarafından yürütülür.</a:t>
            </a:r>
          </a:p>
          <a:p>
            <a:pPr algn="just"/>
            <a:endParaRPr lang="tr-TR" sz="1000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Teknik Komitelerden belli bir konu üzerinde çalışıp, ilgili Bölüm üyeleri tarafından tartışılıp, onaylanacak bir “rapor”u makul bir süre içinde hazırlamaları beklenmektedir.</a:t>
            </a:r>
          </a:p>
          <a:p>
            <a:pPr algn="just">
              <a:buFont typeface="Arial" pitchFamily="34" charset="0"/>
              <a:buChar char="•"/>
            </a:pPr>
            <a:endParaRPr lang="tr-TR" sz="1000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Bölümler yılda en az bir kez, Teknik Komiteler ise gerekli görülen sıklıkta toplanırlar.</a:t>
            </a:r>
          </a:p>
          <a:p>
            <a:pPr algn="just"/>
            <a:endParaRPr lang="tr-TR" sz="1000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smtClean="0"/>
              <a:t> Teknik Komitelerin üzerinde çalıştığı CIE’nin ilgilendiği konular, yedi Bölüm (Division) başlığı altında gruplandırılmıştır.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7</a:t>
            </a:fld>
            <a:r>
              <a:rPr lang="tr-TR" dirty="0" smtClean="0"/>
              <a:t> / 8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1000108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CIE Bölümleri (Divisions) </a:t>
            </a:r>
            <a:endParaRPr lang="tr-TR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38" y="1591340"/>
            <a:ext cx="7858180" cy="32778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smtClean="0"/>
              <a:t> Görme ve Renk </a:t>
            </a:r>
            <a:r>
              <a:rPr lang="tr-TR" i="1" dirty="0" smtClean="0"/>
              <a:t>(Vision and Colour)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smtClean="0"/>
              <a:t> Işık ve Işınımın Ölçümü </a:t>
            </a:r>
            <a:r>
              <a:rPr lang="tr-TR" i="1" dirty="0" smtClean="0"/>
              <a:t>(Measurement of Light and Radiation)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smtClean="0"/>
              <a:t> İç Çevre ve Aydınlatma Tasarımı </a:t>
            </a:r>
            <a:r>
              <a:rPr lang="tr-TR" i="1" dirty="0" smtClean="0"/>
              <a:t>(Interior Environment and Lighting Design)</a:t>
            </a:r>
            <a:endParaRPr lang="tr-T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smtClean="0"/>
              <a:t> Ulaşım İçin Aydınlatma ve Sinyalizasyon </a:t>
            </a:r>
            <a:r>
              <a:rPr lang="tr-TR" i="1" dirty="0" smtClean="0"/>
              <a:t>(Lighting and Signalling for Transport)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smtClean="0"/>
              <a:t> Dış Aydınlatma ve Diğer Uygulamaları </a:t>
            </a:r>
            <a:r>
              <a:rPr lang="tr-TR" i="1" dirty="0" smtClean="0"/>
              <a:t>(Exterior Lighting and Other Applications)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smtClean="0"/>
              <a:t> Fotobiyoloji ve Fotokimya </a:t>
            </a:r>
            <a:r>
              <a:rPr lang="tr-TR" i="1" dirty="0" smtClean="0"/>
              <a:t>(Photobiology and Photochemistry)</a:t>
            </a:r>
            <a:r>
              <a:rPr lang="tr-TR" dirty="0" smtClean="0"/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tr-TR" dirty="0" smtClean="0"/>
              <a:t> Görüntü Teknolojileri </a:t>
            </a:r>
            <a:r>
              <a:rPr lang="tr-TR" i="1" dirty="0" smtClean="0"/>
              <a:t>(Image Technology)</a:t>
            </a:r>
            <a:r>
              <a:rPr lang="tr-TR" dirty="0" smtClean="0"/>
              <a:t> </a:t>
            </a:r>
          </a:p>
          <a:p>
            <a:pPr lvl="0"/>
            <a:endParaRPr lang="tr-TR" dirty="0"/>
          </a:p>
        </p:txBody>
      </p:sp>
      <p:sp>
        <p:nvSpPr>
          <p:cNvPr id="8" name="TextBox 7"/>
          <p:cNvSpPr txBox="1"/>
          <p:nvPr/>
        </p:nvSpPr>
        <p:spPr>
          <a:xfrm>
            <a:off x="1105168" y="5169966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i="1" dirty="0" smtClean="0"/>
              <a:t>Ulusal Komiteler her Bölüm için oy yetkisine sahip bir temsilci belirler. Bölümler üye Ulusal Komitelerin temsilcilerinden oluşur. CIE Yönetim Kurulu, Bölüm üyelerinin önerilerini de dikkate alarak Bölüm Yöneticisini (Director) atar. </a:t>
            </a:r>
            <a:endParaRPr lang="tr-T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Metin kutusu"/>
          <p:cNvSpPr txBox="1"/>
          <p:nvPr/>
        </p:nvSpPr>
        <p:spPr>
          <a:xfrm rot="16200000">
            <a:off x="-2206871" y="3523953"/>
            <a:ext cx="56873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700" dirty="0" smtClean="0"/>
              <a:t>   19/01/2012 tarihli  ATMK – CIE BİLGİLENDİRME TOPLANTISI</a:t>
            </a:r>
            <a:endParaRPr lang="tr-TR" sz="1700" dirty="0"/>
          </a:p>
        </p:txBody>
      </p:sp>
      <p:pic>
        <p:nvPicPr>
          <p:cNvPr id="11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251520" y="0"/>
            <a:ext cx="792088" cy="857251"/>
          </a:xfrm>
          <a:prstGeom prst="rect">
            <a:avLst/>
          </a:prstGeom>
          <a:noFill/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8</a:t>
            </a:fld>
            <a:r>
              <a:rPr lang="tr-TR" dirty="0" smtClean="0"/>
              <a:t> / 8 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1000108"/>
            <a:ext cx="70009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ATMK’nin CIE Bölüm Temsilcileri</a:t>
            </a:r>
            <a:endParaRPr lang="tr-TR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00100" y="1643050"/>
            <a:ext cx="8036396" cy="351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endParaRPr lang="tr-TR" b="1" dirty="0" smtClean="0"/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tr-TR" b="1" dirty="0" smtClean="0"/>
              <a:t>Bölüm 1. </a:t>
            </a:r>
            <a:r>
              <a:rPr lang="tr-TR" dirty="0" smtClean="0"/>
              <a:t>Görme ve Renk: </a:t>
            </a:r>
            <a:r>
              <a:rPr lang="tr-TR" b="1" i="1" dirty="0" smtClean="0"/>
              <a:t>Prof. Dr. Rengin ÜNVER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tr-TR" b="1" dirty="0" smtClean="0"/>
              <a:t>Bölüm 2. </a:t>
            </a:r>
            <a:r>
              <a:rPr lang="tr-TR" dirty="0" smtClean="0"/>
              <a:t>Işık ve Işınımın Ölçümü: </a:t>
            </a:r>
            <a:r>
              <a:rPr lang="tr-TR" b="1" i="1" dirty="0" smtClean="0"/>
              <a:t>Kamuran TÜRKOĞLU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tr-TR" b="1" dirty="0" smtClean="0"/>
              <a:t>Bölüm 3. </a:t>
            </a:r>
            <a:r>
              <a:rPr lang="tr-TR" dirty="0" smtClean="0"/>
              <a:t>İç Çevre ve Aydınlatma Tasarımı: </a:t>
            </a:r>
            <a:r>
              <a:rPr lang="tr-TR" b="1" i="1" dirty="0" smtClean="0"/>
              <a:t>Prof. Dr. Leyla Dokuzer ÖZTÜRK 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tr-TR" b="1" dirty="0" smtClean="0"/>
              <a:t>Bölüm 4. </a:t>
            </a:r>
            <a:r>
              <a:rPr lang="tr-TR" dirty="0" smtClean="0"/>
              <a:t>Ulaşım İçin Aydınlatma ve Sinyalizasyon: </a:t>
            </a:r>
            <a:r>
              <a:rPr lang="tr-TR" b="1" i="1" dirty="0" smtClean="0"/>
              <a:t>Prof. Dr. Sermin ONAYGİL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tr-TR" b="1" dirty="0" smtClean="0"/>
              <a:t>Bölüm 5. </a:t>
            </a:r>
            <a:r>
              <a:rPr lang="tr-TR" dirty="0" smtClean="0"/>
              <a:t>Dış Aydınlatma ve Diğer Uygulamaları: </a:t>
            </a:r>
            <a:r>
              <a:rPr lang="tr-TR" b="1" i="1" dirty="0" smtClean="0"/>
              <a:t>Prof. Müjgan Şerefhanoğlu SÖZEN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tr-TR" b="1" dirty="0" smtClean="0"/>
              <a:t>Bölüm 6. </a:t>
            </a:r>
            <a:r>
              <a:rPr lang="tr-TR" dirty="0" smtClean="0"/>
              <a:t>Fotobiyoloji ve Fotokimya: </a:t>
            </a:r>
            <a:r>
              <a:rPr lang="tr-TR" b="1" i="1" dirty="0" smtClean="0"/>
              <a:t>Prof. Dr. Alpin Köknel YENER</a:t>
            </a:r>
            <a:endParaRPr lang="tr-TR" b="1" dirty="0" smtClean="0"/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tr-TR" b="1" dirty="0" smtClean="0"/>
              <a:t>Bölüm 8. </a:t>
            </a:r>
            <a:r>
              <a:rPr lang="tr-TR" dirty="0" smtClean="0"/>
              <a:t>Görüntü Teknolojileri: </a:t>
            </a:r>
            <a:r>
              <a:rPr lang="tr-TR" b="1" i="1" dirty="0" smtClean="0"/>
              <a:t>Yrd. Doç. Dr. Serkan Üncü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292080" y="3429000"/>
            <a:ext cx="2448272" cy="672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/>
              <a:t>ilginize teşekkür ederim</a:t>
            </a:r>
          </a:p>
          <a:p>
            <a:endParaRPr lang="tr-TR" dirty="0"/>
          </a:p>
        </p:txBody>
      </p:sp>
      <p:cxnSp>
        <p:nvCxnSpPr>
          <p:cNvPr id="6" name="5 Düz Bağlayıcı"/>
          <p:cNvCxnSpPr/>
          <p:nvPr/>
        </p:nvCxnSpPr>
        <p:spPr>
          <a:xfrm>
            <a:off x="1259632" y="3645024"/>
            <a:ext cx="3888432" cy="0"/>
          </a:xfrm>
          <a:prstGeom prst="line">
            <a:avLst/>
          </a:prstGeom>
          <a:ln w="222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atmk.itu.edu.tr/img/atmk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72280"/>
          <a:stretch>
            <a:fillRect/>
          </a:stretch>
        </p:blipFill>
        <p:spPr bwMode="auto">
          <a:xfrm>
            <a:off x="3940348" y="4653136"/>
            <a:ext cx="1264153" cy="1368152"/>
          </a:xfrm>
          <a:prstGeom prst="rect">
            <a:avLst/>
          </a:prstGeom>
          <a:noFill/>
        </p:spPr>
      </p:pic>
      <p:sp>
        <p:nvSpPr>
          <p:cNvPr id="8" name="7 Dikdörtgen"/>
          <p:cNvSpPr/>
          <p:nvPr/>
        </p:nvSpPr>
        <p:spPr>
          <a:xfrm>
            <a:off x="5724128" y="4509120"/>
            <a:ext cx="20882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/>
              <a:t>Aydınlatma Türk Milli Komitesi</a:t>
            </a:r>
            <a:br>
              <a:rPr lang="tr-TR" sz="1200" dirty="0"/>
            </a:br>
            <a:r>
              <a:rPr lang="tr-TR" sz="1200" dirty="0"/>
              <a:t>İstanbul Teknik Üniversitesi</a:t>
            </a:r>
            <a:br>
              <a:rPr lang="tr-TR" sz="1200" dirty="0"/>
            </a:br>
            <a:r>
              <a:rPr lang="tr-TR" sz="1200" dirty="0"/>
              <a:t>Enerji Enstitüsü</a:t>
            </a:r>
            <a:br>
              <a:rPr lang="tr-TR" sz="1200" dirty="0"/>
            </a:br>
            <a:r>
              <a:rPr lang="tr-TR" sz="1200" dirty="0" err="1"/>
              <a:t>Ayazağa</a:t>
            </a:r>
            <a:r>
              <a:rPr lang="tr-TR" sz="1200" dirty="0"/>
              <a:t> </a:t>
            </a:r>
            <a:r>
              <a:rPr lang="tr-TR" sz="1200" dirty="0" err="1"/>
              <a:t>Kampüsü</a:t>
            </a:r>
            <a:r>
              <a:rPr lang="tr-TR" sz="1200" dirty="0"/>
              <a:t/>
            </a:r>
            <a:br>
              <a:rPr lang="tr-TR" sz="1200" dirty="0"/>
            </a:br>
            <a:r>
              <a:rPr lang="tr-TR" sz="1200" dirty="0"/>
              <a:t>34469, Maslak - İstanbul</a:t>
            </a:r>
            <a:br>
              <a:rPr lang="tr-TR" sz="1200" dirty="0"/>
            </a:br>
            <a:r>
              <a:rPr lang="tr-TR" sz="1200" b="1" dirty="0" smtClean="0"/>
              <a:t>tel: </a:t>
            </a:r>
            <a:r>
              <a:rPr lang="tr-TR" sz="1200" dirty="0" smtClean="0"/>
              <a:t>0 </a:t>
            </a:r>
            <a:r>
              <a:rPr lang="tr-TR" sz="1200" dirty="0"/>
              <a:t>212 285 60 50</a:t>
            </a:r>
            <a:br>
              <a:rPr lang="tr-TR" sz="1200" dirty="0"/>
            </a:br>
            <a:r>
              <a:rPr lang="tr-TR" sz="1200" b="1" dirty="0" smtClean="0"/>
              <a:t>faks</a:t>
            </a:r>
            <a:r>
              <a:rPr lang="tr-TR" sz="1200" dirty="0" smtClean="0"/>
              <a:t>: 0 </a:t>
            </a:r>
            <a:r>
              <a:rPr lang="tr-TR" sz="1200" dirty="0"/>
              <a:t>212 285 60 51</a:t>
            </a:r>
          </a:p>
          <a:p>
            <a:r>
              <a:rPr lang="tr-T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E-posta:</a:t>
            </a:r>
            <a:r>
              <a:rPr lang="tr-TR" sz="1200" dirty="0" smtClean="0">
                <a:hlinkClick r:id="rId5"/>
              </a:rPr>
              <a:t> </a:t>
            </a:r>
            <a:r>
              <a:rPr lang="tr-TR" sz="1200" dirty="0" err="1" smtClean="0">
                <a:hlinkClick r:id="rId5"/>
              </a:rPr>
              <a:t>atmk</a:t>
            </a:r>
            <a:r>
              <a:rPr lang="tr-TR" sz="1200" dirty="0" smtClean="0">
                <a:hlinkClick r:id="rId5"/>
              </a:rPr>
              <a:t>@</a:t>
            </a:r>
            <a:r>
              <a:rPr lang="tr-TR" sz="1200" dirty="0" err="1" smtClean="0">
                <a:hlinkClick r:id="rId5"/>
              </a:rPr>
              <a:t>itu</a:t>
            </a:r>
            <a:r>
              <a:rPr lang="tr-TR" sz="1200" dirty="0" smtClean="0">
                <a:hlinkClick r:id="rId5"/>
              </a:rPr>
              <a:t>.edu.tr</a:t>
            </a:r>
            <a:endParaRPr lang="tr-TR" sz="1200" dirty="0"/>
          </a:p>
          <a:p>
            <a:r>
              <a:rPr lang="tr-TR" sz="1200" dirty="0"/>
              <a:t> </a:t>
            </a:r>
          </a:p>
        </p:txBody>
      </p:sp>
      <p:cxnSp>
        <p:nvCxnSpPr>
          <p:cNvPr id="11" name="10 Düz Bağlayıcı"/>
          <p:cNvCxnSpPr/>
          <p:nvPr/>
        </p:nvCxnSpPr>
        <p:spPr>
          <a:xfrm rot="5400000">
            <a:off x="4319972" y="5409220"/>
            <a:ext cx="208823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7668344" y="3068960"/>
            <a:ext cx="340158" cy="864096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tr-TR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E3AF8-F647-46D6-8CF2-450482BEA1B9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6845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850</Words>
  <Application>Microsoft Office PowerPoint</Application>
  <PresentationFormat>On-screen Show (4:3)</PresentationFormat>
  <Paragraphs>107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Ofis Teması</vt:lpstr>
      <vt:lpstr>ATMK’nin CIE Çalışmaları BİLGİLENDİRME TOPLANTISI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banu manav</dc:creator>
  <cp:lastModifiedBy>atmk</cp:lastModifiedBy>
  <cp:revision>72</cp:revision>
  <dcterms:created xsi:type="dcterms:W3CDTF">2012-01-11T18:49:32Z</dcterms:created>
  <dcterms:modified xsi:type="dcterms:W3CDTF">2012-01-18T19:04:32Z</dcterms:modified>
</cp:coreProperties>
</file>